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7" r:id="rId1"/>
  </p:sldMasterIdLst>
  <p:notesMasterIdLst>
    <p:notesMasterId r:id="rId10"/>
  </p:notesMasterIdLst>
  <p:handoutMasterIdLst>
    <p:handoutMasterId r:id="rId11"/>
  </p:handoutMasterIdLst>
  <p:sldIdLst>
    <p:sldId id="786" r:id="rId2"/>
    <p:sldId id="792" r:id="rId3"/>
    <p:sldId id="788" r:id="rId4"/>
    <p:sldId id="794" r:id="rId5"/>
    <p:sldId id="795" r:id="rId6"/>
    <p:sldId id="777" r:id="rId7"/>
    <p:sldId id="763" r:id="rId8"/>
    <p:sldId id="769" r:id="rId9"/>
  </p:sldIdLst>
  <p:sldSz cx="10287000" cy="6858000" type="35mm"/>
  <p:notesSz cx="7099300" cy="10234613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20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20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20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20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20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Verdana" pitchFamily="20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Verdana" pitchFamily="20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Verdana" pitchFamily="20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Verdana" pitchFamily="2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240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C6D"/>
    <a:srgbClr val="003359"/>
    <a:srgbClr val="005057"/>
    <a:srgbClr val="000000"/>
    <a:srgbClr val="007987"/>
    <a:srgbClr val="CCCC00"/>
    <a:srgbClr val="817E00"/>
    <a:srgbClr val="CCFF33"/>
    <a:srgbClr val="5D2884"/>
    <a:srgbClr val="481F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2" autoAdjust="0"/>
    <p:restoredTop sz="96433" autoAdjust="0"/>
  </p:normalViewPr>
  <p:slideViewPr>
    <p:cSldViewPr snapToObjects="1">
      <p:cViewPr varScale="1">
        <p:scale>
          <a:sx n="110" d="100"/>
          <a:sy n="110" d="100"/>
        </p:scale>
        <p:origin x="1134" y="108"/>
      </p:cViewPr>
      <p:guideLst>
        <p:guide pos="3240"/>
        <p:guide orient="horz" pos="2160"/>
      </p:guideLst>
    </p:cSldViewPr>
  </p:slideViewPr>
  <p:outlineViewPr>
    <p:cViewPr>
      <p:scale>
        <a:sx n="33" d="100"/>
        <a:sy n="33" d="100"/>
      </p:scale>
      <p:origin x="0" y="23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31574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0.PNG>
</file>

<file path=ppt/media/image11.PNG>
</file>

<file path=ppt/media/image12.PNG>
</file>

<file path=ppt/media/image1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7798" y="4882173"/>
            <a:ext cx="5142062" cy="457973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139924" tIns="70785" rIns="139924" bIns="707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5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8838" y="914400"/>
            <a:ext cx="5378450" cy="35845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805039342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defTabSz="1120775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4" charset="0"/>
        <a:ea typeface="+mn-ea"/>
        <a:cs typeface="+mn-cs"/>
      </a:defRPr>
    </a:lvl1pPr>
    <a:lvl2pPr marL="671513" algn="l" defTabSz="1120775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4" charset="0"/>
        <a:ea typeface="+mn-ea"/>
        <a:cs typeface="+mn-cs"/>
      </a:defRPr>
    </a:lvl2pPr>
    <a:lvl3pPr marL="1344613" algn="l" defTabSz="1120775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4" charset="0"/>
        <a:ea typeface="+mn-ea"/>
        <a:cs typeface="+mn-cs"/>
      </a:defRPr>
    </a:lvl3pPr>
    <a:lvl4pPr marL="2016125" algn="l" defTabSz="1120775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4" charset="0"/>
        <a:ea typeface="+mn-ea"/>
        <a:cs typeface="+mn-cs"/>
      </a:defRPr>
    </a:lvl4pPr>
    <a:lvl5pPr marL="2687638" algn="l" defTabSz="1120775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7291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7160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8961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4200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5191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20681" y="2492896"/>
            <a:ext cx="9563381" cy="165618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dirty="0"/>
              <a:t>Untertitel durch Klicken bearbeiten</a:t>
            </a:r>
          </a:p>
        </p:txBody>
      </p:sp>
      <p:sp>
        <p:nvSpPr>
          <p:cNvPr id="19" name="Titel 18"/>
          <p:cNvSpPr>
            <a:spLocks noGrp="1"/>
          </p:cNvSpPr>
          <p:nvPr>
            <p:ph type="title" hasCustomPrompt="1"/>
          </p:nvPr>
        </p:nvSpPr>
        <p:spPr>
          <a:xfrm>
            <a:off x="620681" y="274639"/>
            <a:ext cx="9023321" cy="1171407"/>
          </a:xfrm>
          <a:prstGeom prst="rect">
            <a:avLst/>
          </a:prstGeom>
        </p:spPr>
        <p:txBody>
          <a:bodyPr/>
          <a:lstStyle>
            <a:lvl1pPr algn="r"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 durch Klicken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2" name="Rechteck 1"/>
          <p:cNvSpPr/>
          <p:nvPr userDrawn="1"/>
        </p:nvSpPr>
        <p:spPr bwMode="auto">
          <a:xfrm>
            <a:off x="722999" y="1446045"/>
            <a:ext cx="8820000" cy="36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0" hasCustomPrompt="1"/>
          </p:nvPr>
        </p:nvSpPr>
        <p:spPr>
          <a:xfrm>
            <a:off x="620681" y="4293270"/>
            <a:ext cx="9563381" cy="12959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/>
            </a:lvl1pPr>
          </a:lstStyle>
          <a:p>
            <a:pPr lvl="0"/>
            <a:r>
              <a:rPr lang="de-DE" dirty="0"/>
              <a:t>Lesender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016324" y="4800600"/>
            <a:ext cx="6172200" cy="56673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2016324" y="5367339"/>
            <a:ext cx="6172200" cy="554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Text durch Klicken bearbeiten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6998" y="1376772"/>
            <a:ext cx="9206459" cy="4500500"/>
          </a:xfrm>
          <a:prstGeom prst="rect">
            <a:avLst/>
          </a:prstGeom>
        </p:spPr>
        <p:txBody>
          <a:bodyPr vert="eaVer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606997" y="391602"/>
            <a:ext cx="8108003" cy="618497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 durch Klicken bearbeiten</a:t>
            </a:r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722999" y="999459"/>
            <a:ext cx="7992000" cy="36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606996" y="115890"/>
            <a:ext cx="8108001" cy="2623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accent5">
                    <a:lumMod val="50000"/>
                  </a:schemeClr>
                </a:solidFill>
                <a:latin typeface="+mj-lt"/>
                <a:ea typeface="Verdana" pitchFamily="34" charset="0"/>
                <a:cs typeface="Verdana" pitchFamily="34" charset="0"/>
              </a:defRPr>
            </a:lvl1pPr>
            <a:lvl2pPr>
              <a:defRPr sz="1050" b="1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defRPr sz="1000" b="1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de-DE" dirty="0"/>
              <a:t>Thematische Einordnung (optional) durch Klicken bearbeiten</a:t>
            </a:r>
          </a:p>
        </p:txBody>
      </p:sp>
      <p:sp>
        <p:nvSpPr>
          <p:cNvPr id="12" name="Bildplatzhalt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8743901" y="329275"/>
            <a:ext cx="1069556" cy="93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aseline="0"/>
            </a:lvl1pPr>
          </a:lstStyle>
          <a:p>
            <a:r>
              <a:rPr lang="de-DE" dirty="0"/>
              <a:t>Kap.-Icon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7"/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7640554" y="2397784"/>
            <a:ext cx="4536625" cy="2623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accent5">
                    <a:lumMod val="50000"/>
                  </a:schemeClr>
                </a:solidFill>
                <a:latin typeface="+mj-lt"/>
                <a:ea typeface="Verdana" pitchFamily="34" charset="0"/>
                <a:cs typeface="Verdana" pitchFamily="34" charset="0"/>
              </a:defRPr>
            </a:lvl1pPr>
            <a:lvl2pPr>
              <a:defRPr sz="1050" b="1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defRPr sz="1000" b="1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de-DE" dirty="0"/>
              <a:t>Thematische Einordnung (optional) durch Klicken bearbeiten</a:t>
            </a:r>
          </a:p>
        </p:txBody>
      </p:sp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139944" y="260648"/>
            <a:ext cx="632706" cy="4536624"/>
          </a:xfrm>
          <a:prstGeom prst="rect">
            <a:avLst/>
          </a:prstGeom>
        </p:spPr>
        <p:txBody>
          <a:bodyPr vert="eaVert"/>
          <a:lstStyle>
            <a:lvl1pPr algn="l"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6996" y="260648"/>
            <a:ext cx="8281023" cy="5616624"/>
          </a:xfrm>
          <a:prstGeom prst="rect">
            <a:avLst/>
          </a:prstGeom>
        </p:spPr>
        <p:txBody>
          <a:bodyPr vert="eaVer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Rechteck 7"/>
          <p:cNvSpPr/>
          <p:nvPr userDrawn="1"/>
        </p:nvSpPr>
        <p:spPr bwMode="auto">
          <a:xfrm rot="5400000">
            <a:off x="6853944" y="2511272"/>
            <a:ext cx="4536000" cy="36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2" name="Bildplatzhalter 5"/>
          <p:cNvSpPr>
            <a:spLocks noGrp="1" noChangeAspect="1"/>
          </p:cNvSpPr>
          <p:nvPr>
            <p:ph type="pic" sz="quarter" idx="10" hasCustomPrompt="1"/>
          </p:nvPr>
        </p:nvSpPr>
        <p:spPr>
          <a:xfrm rot="5400000">
            <a:off x="8821243" y="4874494"/>
            <a:ext cx="1069555" cy="93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aseline="0"/>
            </a:lvl1pPr>
          </a:lstStyle>
          <a:p>
            <a:r>
              <a:rPr lang="de-DE" dirty="0"/>
              <a:t>Kap.-Icon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06997" y="391602"/>
            <a:ext cx="8108003" cy="618497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 durch Klicken bearbeiten</a:t>
            </a:r>
          </a:p>
        </p:txBody>
      </p:sp>
      <p:sp>
        <p:nvSpPr>
          <p:cNvPr id="5" name="Rechteck 4"/>
          <p:cNvSpPr/>
          <p:nvPr userDrawn="1"/>
        </p:nvSpPr>
        <p:spPr bwMode="auto">
          <a:xfrm>
            <a:off x="722999" y="999459"/>
            <a:ext cx="7992000" cy="36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606996" y="115890"/>
            <a:ext cx="8108001" cy="2623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accent5">
                    <a:lumMod val="50000"/>
                  </a:schemeClr>
                </a:solidFill>
                <a:latin typeface="+mj-lt"/>
                <a:ea typeface="Verdana" pitchFamily="34" charset="0"/>
                <a:cs typeface="Verdana" pitchFamily="34" charset="0"/>
              </a:defRPr>
            </a:lvl1pPr>
            <a:lvl2pPr>
              <a:defRPr sz="1050" b="1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defRPr sz="1000" b="1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de-DE" dirty="0"/>
              <a:t>Thematische Einordnung (optional) durch Klicken bearbeiten</a:t>
            </a:r>
          </a:p>
        </p:txBody>
      </p:sp>
      <p:sp>
        <p:nvSpPr>
          <p:cNvPr id="9" name="Bildplatzhalt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8743901" y="329275"/>
            <a:ext cx="1069556" cy="93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aseline="0"/>
            </a:lvl1pPr>
          </a:lstStyle>
          <a:p>
            <a:r>
              <a:rPr lang="de-DE" dirty="0"/>
              <a:t>Kap.-Icon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apitel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Bildplatzhalter 71"/>
          <p:cNvSpPr>
            <a:spLocks noGrp="1"/>
          </p:cNvSpPr>
          <p:nvPr>
            <p:ph type="pic" sz="quarter" idx="13"/>
          </p:nvPr>
        </p:nvSpPr>
        <p:spPr>
          <a:xfrm>
            <a:off x="513675" y="0"/>
            <a:ext cx="4058325" cy="5943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0" name="Textfeld 69"/>
          <p:cNvSpPr txBox="1"/>
          <p:nvPr userDrawn="1"/>
        </p:nvSpPr>
        <p:spPr>
          <a:xfrm>
            <a:off x="4572000" y="-63388"/>
            <a:ext cx="5715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de-DE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n-ea"/>
              </a:rPr>
              <a:t>Technische Sicherheit und Qualitätssicherung in der Medizintechnik </a:t>
            </a:r>
            <a:endParaRPr lang="en-US" sz="16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572000" y="2334566"/>
            <a:ext cx="5715000" cy="76507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1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dirty="0"/>
              <a:t>Titel durch Klicken bearbeiten</a:t>
            </a:r>
          </a:p>
        </p:txBody>
      </p:sp>
      <p:sp>
        <p:nvSpPr>
          <p:cNvPr id="2" name="Rechteck 1"/>
          <p:cNvSpPr/>
          <p:nvPr userDrawn="1"/>
        </p:nvSpPr>
        <p:spPr bwMode="auto">
          <a:xfrm>
            <a:off x="5431532" y="1446045"/>
            <a:ext cx="3960000" cy="36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0" hasCustomPrompt="1"/>
          </p:nvPr>
        </p:nvSpPr>
        <p:spPr>
          <a:xfrm>
            <a:off x="6721808" y="3099644"/>
            <a:ext cx="1446029" cy="1265460"/>
          </a:xfrm>
          <a:prstGeom prst="rect">
            <a:avLst/>
          </a:prstGeom>
          <a:ln w="127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anchor="ctr"/>
          <a:lstStyle>
            <a:lvl1pPr marL="0" indent="0" algn="ctr">
              <a:buNone/>
              <a:defRPr sz="2000" baseline="0"/>
            </a:lvl1pPr>
          </a:lstStyle>
          <a:p>
            <a:r>
              <a:rPr lang="de-DE" dirty="0"/>
              <a:t>Kap.-Icon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7072" y="1683646"/>
            <a:ext cx="5715000" cy="48521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800" b="1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Kapitel &lt;Nr.&gt;</a:t>
            </a:r>
            <a:endParaRPr lang="en-US" dirty="0"/>
          </a:p>
        </p:txBody>
      </p:sp>
      <p:sp>
        <p:nvSpPr>
          <p:cNvPr id="69" name="Textplatzhalt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0070" y="5068022"/>
            <a:ext cx="5715000" cy="52121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400" b="0" baseline="0"/>
            </a:lvl1pPr>
          </a:lstStyle>
          <a:p>
            <a:pPr lvl="0"/>
            <a:r>
              <a:rPr lang="de-DE" dirty="0"/>
              <a:t>Lesender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53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06998" y="178718"/>
            <a:ext cx="4536503" cy="1162050"/>
          </a:xfrm>
          <a:prstGeom prst="rect">
            <a:avLst/>
          </a:prstGeom>
        </p:spPr>
        <p:txBody>
          <a:bodyPr anchor="b"/>
          <a:lstStyle>
            <a:lvl1pPr algn="l"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&lt;Nr.&gt; Kapiteltitel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863580" y="273053"/>
            <a:ext cx="3909071" cy="564928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accent5">
                    <a:lumMod val="50000"/>
                  </a:schemeClr>
                </a:solidFill>
              </a:defRPr>
            </a:lvl1pPr>
            <a:lvl2pPr algn="ctr">
              <a:defRPr sz="2000">
                <a:solidFill>
                  <a:schemeClr val="accent5">
                    <a:lumMod val="50000"/>
                  </a:schemeClr>
                </a:solidFill>
              </a:defRPr>
            </a:lvl2pPr>
            <a:lvl3pPr algn="ctr">
              <a:defRPr sz="1800">
                <a:solidFill>
                  <a:schemeClr val="accent5">
                    <a:lumMod val="50000"/>
                  </a:schemeClr>
                </a:solidFill>
              </a:defRPr>
            </a:lvl3pPr>
            <a:lvl4pPr algn="ctr">
              <a:defRPr sz="1600">
                <a:solidFill>
                  <a:schemeClr val="accent5">
                    <a:lumMod val="50000"/>
                  </a:schemeClr>
                </a:solidFill>
              </a:defRPr>
            </a:lvl4pPr>
            <a:lvl5pPr algn="ctr">
              <a:defRPr sz="1600">
                <a:solidFill>
                  <a:schemeClr val="accent5">
                    <a:lumMod val="50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/>
              <a:t>Text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039045" y="1435102"/>
            <a:ext cx="4824536" cy="4487234"/>
          </a:xfrm>
          <a:prstGeom prst="rect">
            <a:avLst/>
          </a:prstGeom>
        </p:spPr>
        <p:txBody>
          <a:bodyPr/>
          <a:lstStyle>
            <a:lvl1pPr marL="0" indent="0">
              <a:buFont typeface="+mj-lt"/>
              <a:buNone/>
              <a:defRPr sz="24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&lt;Nr.&gt;+&lt;</a:t>
            </a:r>
            <a:r>
              <a:rPr lang="de-DE" dirty="0" err="1"/>
              <a:t>SubNr</a:t>
            </a:r>
            <a:r>
              <a:rPr lang="de-DE" dirty="0"/>
              <a:t>.&gt; Abschnitte durch Klicken bearbeiten</a:t>
            </a:r>
          </a:p>
        </p:txBody>
      </p:sp>
      <p:sp>
        <p:nvSpPr>
          <p:cNvPr id="10" name="Bildplatzhalt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5040846" y="836792"/>
            <a:ext cx="822735" cy="720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anchor="ctr"/>
          <a:lstStyle>
            <a:lvl1pPr marL="0" indent="0" algn="ctr">
              <a:buNone/>
              <a:defRPr sz="2000" baseline="0"/>
            </a:lvl1pPr>
          </a:lstStyle>
          <a:p>
            <a:r>
              <a:rPr lang="de-DE" dirty="0"/>
              <a:t>Kap.-Icon</a:t>
            </a:r>
            <a:endParaRPr lang="en-US" dirty="0"/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715008" y="1343761"/>
            <a:ext cx="4284000" cy="36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606996" y="115890"/>
            <a:ext cx="8108001" cy="2623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accent5">
                    <a:lumMod val="50000"/>
                  </a:schemeClr>
                </a:solidFill>
                <a:latin typeface="+mj-lt"/>
                <a:ea typeface="Verdana" pitchFamily="34" charset="0"/>
                <a:cs typeface="Verdana" pitchFamily="34" charset="0"/>
              </a:defRPr>
            </a:lvl1pPr>
            <a:lvl2pPr>
              <a:defRPr sz="1050" b="1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defRPr sz="1000" b="1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r>
              <a:rPr lang="de-DE" dirty="0"/>
              <a:t>Iteration Meeting, 03/March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06997" y="391602"/>
            <a:ext cx="8122334" cy="618497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606998" y="1265276"/>
            <a:ext cx="9165653" cy="461199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/>
            </a:lvl1pPr>
            <a:lvl2pPr marL="742950" indent="-285750">
              <a:buFont typeface="Arial" pitchFamily="34" charset="0"/>
              <a:buChar char="•"/>
              <a:defRPr sz="2000"/>
            </a:lvl2pPr>
            <a:lvl3pPr marL="1200150" indent="-285750">
              <a:buFont typeface="Arial" pitchFamily="34" charset="0"/>
              <a:buChar char="‒"/>
              <a:defRPr sz="1800"/>
            </a:lvl3pPr>
            <a:lvl4pPr marL="1600200" indent="-228600">
              <a:buFont typeface="Wingdings" pitchFamily="2" charset="2"/>
              <a:buChar char="§"/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Rechteck 5"/>
          <p:cNvSpPr/>
          <p:nvPr userDrawn="1"/>
        </p:nvSpPr>
        <p:spPr bwMode="auto">
          <a:xfrm>
            <a:off x="722999" y="999459"/>
            <a:ext cx="7992000" cy="36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" name="Bildplatzhalt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8743901" y="329275"/>
            <a:ext cx="1069556" cy="93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aseline="0"/>
            </a:lvl1pPr>
          </a:lstStyle>
          <a:p>
            <a:r>
              <a:rPr lang="de-DE" dirty="0"/>
              <a:t>Kap.-Icon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12603" y="4406902"/>
            <a:ext cx="8743950" cy="1362075"/>
          </a:xfrm>
          <a:prstGeom prst="rect">
            <a:avLst/>
          </a:prstGeom>
        </p:spPr>
        <p:txBody>
          <a:bodyPr anchor="t"/>
          <a:lstStyle>
            <a:lvl1pPr algn="l">
              <a:defRPr sz="3600" b="1" cap="all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 durch Klicken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12603" y="2906714"/>
            <a:ext cx="87439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dirty="0"/>
              <a:t>Text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6996" y="1268760"/>
            <a:ext cx="4536504" cy="460851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287517" y="1268762"/>
            <a:ext cx="4485134" cy="4608511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606997" y="391602"/>
            <a:ext cx="8108003" cy="618497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 durch Klicken bearbeiten</a:t>
            </a:r>
          </a:p>
        </p:txBody>
      </p:sp>
      <p:sp>
        <p:nvSpPr>
          <p:cNvPr id="13" name="Rechteck 12"/>
          <p:cNvSpPr/>
          <p:nvPr userDrawn="1"/>
        </p:nvSpPr>
        <p:spPr bwMode="auto">
          <a:xfrm>
            <a:off x="722999" y="999459"/>
            <a:ext cx="7992000" cy="36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6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606996" y="115890"/>
            <a:ext cx="8108001" cy="2623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accent5">
                    <a:lumMod val="50000"/>
                  </a:schemeClr>
                </a:solidFill>
                <a:latin typeface="+mj-lt"/>
                <a:ea typeface="Verdana" pitchFamily="34" charset="0"/>
                <a:cs typeface="Verdana" pitchFamily="34" charset="0"/>
              </a:defRPr>
            </a:lvl1pPr>
            <a:lvl2pPr>
              <a:defRPr sz="1050" b="1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defRPr sz="1000" b="1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de-DE" dirty="0"/>
              <a:t>Thematische Einordnung (optional) durch Klicken bearbeiten</a:t>
            </a:r>
          </a:p>
        </p:txBody>
      </p:sp>
      <p:sp>
        <p:nvSpPr>
          <p:cNvPr id="17" name="Bildplatzhalt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8743901" y="329275"/>
            <a:ext cx="1069556" cy="93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aseline="0"/>
            </a:lvl1pPr>
          </a:lstStyle>
          <a:p>
            <a:r>
              <a:rPr lang="de-DE" dirty="0"/>
              <a:t>Kap.-Icon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15698" y="1268760"/>
            <a:ext cx="452780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5698" y="1988840"/>
            <a:ext cx="4527803" cy="3888433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287517" y="1268760"/>
            <a:ext cx="448513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287517" y="1988840"/>
            <a:ext cx="4485135" cy="388843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606996" y="391602"/>
            <a:ext cx="8108001" cy="618497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 durch Klicken bearbeiten</a:t>
            </a:r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731700" y="999459"/>
            <a:ext cx="7992000" cy="36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4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606996" y="115890"/>
            <a:ext cx="8108001" cy="2623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accent5">
                    <a:lumMod val="50000"/>
                  </a:schemeClr>
                </a:solidFill>
                <a:latin typeface="+mj-lt"/>
                <a:ea typeface="Verdana" pitchFamily="34" charset="0"/>
                <a:cs typeface="Verdana" pitchFamily="34" charset="0"/>
              </a:defRPr>
            </a:lvl1pPr>
            <a:lvl2pPr>
              <a:defRPr sz="1050" b="1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defRPr sz="1000" b="1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de-DE" dirty="0"/>
              <a:t>Thematische Einordnung (optional) durch Klicken bearbeiten</a:t>
            </a:r>
          </a:p>
        </p:txBody>
      </p:sp>
      <p:sp>
        <p:nvSpPr>
          <p:cNvPr id="15" name="Bildplatzhalt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8743901" y="329275"/>
            <a:ext cx="1069556" cy="93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aseline="0"/>
            </a:lvl1pPr>
          </a:lstStyle>
          <a:p>
            <a:r>
              <a:rPr lang="de-DE" dirty="0"/>
              <a:t>Kap.-Icon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06996" y="391602"/>
            <a:ext cx="8108001" cy="618497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 durch Klicken bearbeiten</a:t>
            </a:r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731700" y="999459"/>
            <a:ext cx="7992000" cy="36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606996" y="115890"/>
            <a:ext cx="8108001" cy="2623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accent5">
                    <a:lumMod val="50000"/>
                  </a:schemeClr>
                </a:solidFill>
                <a:latin typeface="+mj-lt"/>
                <a:ea typeface="Verdana" pitchFamily="34" charset="0"/>
                <a:cs typeface="Verdana" pitchFamily="34" charset="0"/>
              </a:defRPr>
            </a:lvl1pPr>
            <a:lvl2pPr>
              <a:defRPr sz="1050" b="1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defRPr sz="1000" b="1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defRPr sz="900" b="1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de-DE" dirty="0"/>
              <a:t>Thematische Einordnung (optional) durch Klicken bearbeiten</a:t>
            </a:r>
          </a:p>
        </p:txBody>
      </p:sp>
      <p:sp>
        <p:nvSpPr>
          <p:cNvPr id="12" name="Bildplatzhalt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8743901" y="329275"/>
            <a:ext cx="1069556" cy="93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aseline="0"/>
            </a:lvl1pPr>
          </a:lstStyle>
          <a:p>
            <a:r>
              <a:rPr lang="de-DE" dirty="0"/>
              <a:t>Kap.-Icon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oleObject" Target="../embeddings/oleObject3.bin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emf"/><Relationship Id="rId20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vmlDrawing" Target="../drawings/vmlDrawing1.vml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2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22" Type="http://schemas.openxmlformats.org/officeDocument/2006/relationships/image" Target="../media/image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2"/>
          <p:cNvSpPr>
            <a:spLocks noChangeArrowheads="1"/>
          </p:cNvSpPr>
          <p:nvPr/>
        </p:nvSpPr>
        <p:spPr bwMode="auto">
          <a:xfrm>
            <a:off x="0" y="5943600"/>
            <a:ext cx="10287000" cy="914400"/>
          </a:xfrm>
          <a:prstGeom prst="rect">
            <a:avLst/>
          </a:prstGeom>
          <a:solidFill>
            <a:srgbClr val="003359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defRPr/>
            </a:pPr>
            <a:endParaRPr lang="de-DE">
              <a:ea typeface="ＭＳ Ｐゴシック" pitchFamily="1" charset="-128"/>
            </a:endParaRPr>
          </a:p>
        </p:txBody>
      </p:sp>
      <p:pic>
        <p:nvPicPr>
          <p:cNvPr id="21" name="Grafik 15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2467" y="6120000"/>
            <a:ext cx="1341533" cy="451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9" name="Rectangle 15"/>
          <p:cNvSpPr>
            <a:spLocks noChangeArrowheads="1"/>
          </p:cNvSpPr>
          <p:nvPr/>
        </p:nvSpPr>
        <p:spPr bwMode="auto">
          <a:xfrm>
            <a:off x="0" y="0"/>
            <a:ext cx="514350" cy="5181600"/>
          </a:xfrm>
          <a:prstGeom prst="rect">
            <a:avLst/>
          </a:prstGeom>
          <a:solidFill>
            <a:srgbClr val="FF7900">
              <a:alpha val="60001"/>
            </a:srgb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de-DE">
              <a:ea typeface="ＭＳ Ｐゴシック" pitchFamily="1" charset="-128"/>
            </a:endParaRPr>
          </a:p>
        </p:txBody>
      </p:sp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0" y="1905000"/>
            <a:ext cx="514350" cy="914400"/>
          </a:xfrm>
          <a:prstGeom prst="rect">
            <a:avLst/>
          </a:prstGeom>
          <a:solidFill>
            <a:srgbClr val="FF7900">
              <a:alpha val="99001"/>
            </a:srgb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de-DE">
              <a:ea typeface="ＭＳ Ｐゴシック" pitchFamily="1" charset="-128"/>
            </a:endParaRPr>
          </a:p>
        </p:txBody>
      </p:sp>
      <p:sp>
        <p:nvSpPr>
          <p:cNvPr id="1037" name="Rectangle 13"/>
          <p:cNvSpPr>
            <a:spLocks noChangeArrowheads="1"/>
          </p:cNvSpPr>
          <p:nvPr/>
        </p:nvSpPr>
        <p:spPr bwMode="auto">
          <a:xfrm>
            <a:off x="0" y="2819400"/>
            <a:ext cx="514350" cy="3124200"/>
          </a:xfrm>
          <a:prstGeom prst="rect">
            <a:avLst/>
          </a:prstGeom>
          <a:solidFill>
            <a:srgbClr val="FF7900">
              <a:alpha val="50000"/>
            </a:srgb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defRPr/>
            </a:pPr>
            <a:endParaRPr lang="de-DE">
              <a:ea typeface="ＭＳ Ｐゴシック" pitchFamily="1" charset="-128"/>
            </a:endParaRPr>
          </a:p>
        </p:txBody>
      </p:sp>
      <p:sp>
        <p:nvSpPr>
          <p:cNvPr id="1038" name="Rectangle 14"/>
          <p:cNvSpPr>
            <a:spLocks noChangeArrowheads="1"/>
          </p:cNvSpPr>
          <p:nvPr/>
        </p:nvSpPr>
        <p:spPr bwMode="auto">
          <a:xfrm>
            <a:off x="0" y="1524000"/>
            <a:ext cx="514350" cy="3657600"/>
          </a:xfrm>
          <a:prstGeom prst="rect">
            <a:avLst/>
          </a:prstGeom>
          <a:solidFill>
            <a:srgbClr val="FF79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de-DE">
              <a:ea typeface="ＭＳ Ｐゴシック" pitchFamily="1" charset="-128"/>
            </a:endParaRPr>
          </a:p>
        </p:txBody>
      </p:sp>
      <p:sp>
        <p:nvSpPr>
          <p:cNvPr id="1040" name="Rectangle 16"/>
          <p:cNvSpPr>
            <a:spLocks noChangeArrowheads="1"/>
          </p:cNvSpPr>
          <p:nvPr/>
        </p:nvSpPr>
        <p:spPr bwMode="auto">
          <a:xfrm>
            <a:off x="0" y="3124200"/>
            <a:ext cx="514350" cy="76200"/>
          </a:xfrm>
          <a:prstGeom prst="rect">
            <a:avLst/>
          </a:prstGeom>
          <a:solidFill>
            <a:srgbClr val="FF7900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de-DE">
              <a:solidFill>
                <a:schemeClr val="hlink"/>
              </a:solidFill>
              <a:ea typeface="ＭＳ Ｐゴシック" pitchFamily="1" charset="-128"/>
            </a:endParaRPr>
          </a:p>
        </p:txBody>
      </p:sp>
      <p:sp>
        <p:nvSpPr>
          <p:cNvPr id="1041" name="Rectangle 17"/>
          <p:cNvSpPr>
            <a:spLocks noChangeArrowheads="1"/>
          </p:cNvSpPr>
          <p:nvPr/>
        </p:nvSpPr>
        <p:spPr bwMode="auto">
          <a:xfrm>
            <a:off x="0" y="381000"/>
            <a:ext cx="514350" cy="76200"/>
          </a:xfrm>
          <a:prstGeom prst="rect">
            <a:avLst/>
          </a:prstGeom>
          <a:solidFill>
            <a:srgbClr val="FF7900">
              <a:alpha val="50000"/>
            </a:srgb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de-DE">
              <a:solidFill>
                <a:schemeClr val="hlink"/>
              </a:solidFill>
              <a:ea typeface="ＭＳ Ｐゴシック" pitchFamily="1" charset="-128"/>
            </a:endParaRPr>
          </a:p>
        </p:txBody>
      </p:sp>
      <p:sp>
        <p:nvSpPr>
          <p:cNvPr id="1042" name="Rectangle 18"/>
          <p:cNvSpPr>
            <a:spLocks noChangeArrowheads="1"/>
          </p:cNvSpPr>
          <p:nvPr/>
        </p:nvSpPr>
        <p:spPr bwMode="auto">
          <a:xfrm>
            <a:off x="0" y="5867400"/>
            <a:ext cx="514350" cy="76200"/>
          </a:xfrm>
          <a:prstGeom prst="rect">
            <a:avLst/>
          </a:prstGeom>
          <a:solidFill>
            <a:schemeClr val="bg1">
              <a:alpha val="4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de-DE">
              <a:solidFill>
                <a:schemeClr val="hlink"/>
              </a:solidFill>
              <a:ea typeface="ＭＳ Ｐゴシック" pitchFamily="1" charset="-128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6781800"/>
            <a:ext cx="10287000" cy="76200"/>
          </a:xfrm>
          <a:prstGeom prst="rect">
            <a:avLst/>
          </a:prstGeom>
          <a:solidFill>
            <a:srgbClr val="00747A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defRPr/>
            </a:pPr>
            <a:endParaRPr lang="de-DE">
              <a:ea typeface="ＭＳ Ｐゴシック" pitchFamily="1" charset="-128"/>
            </a:endParaRPr>
          </a:p>
        </p:txBody>
      </p:sp>
      <p:sp>
        <p:nvSpPr>
          <p:cNvPr id="1045" name="Line 21"/>
          <p:cNvSpPr>
            <a:spLocks noChangeShapeType="1"/>
          </p:cNvSpPr>
          <p:nvPr/>
        </p:nvSpPr>
        <p:spPr bwMode="auto">
          <a:xfrm>
            <a:off x="0" y="6781800"/>
            <a:ext cx="10287000" cy="0"/>
          </a:xfrm>
          <a:prstGeom prst="line">
            <a:avLst/>
          </a:prstGeom>
          <a:noFill/>
          <a:ln w="3175">
            <a:solidFill>
              <a:schemeClr val="accent1"/>
            </a:solidFill>
            <a:round/>
            <a:headEnd/>
            <a:tailEnd/>
          </a:ln>
        </p:spPr>
        <p:txBody>
          <a:bodyPr wrap="none" anchor="ctr"/>
          <a:lstStyle/>
          <a:p>
            <a:pPr eaLnBrk="0" hangingPunct="0">
              <a:defRPr/>
            </a:pPr>
            <a:endParaRPr lang="de-DE">
              <a:ea typeface="ＭＳ Ｐゴシック" pitchFamily="1" charset="-128"/>
            </a:endParaRPr>
          </a:p>
        </p:txBody>
      </p:sp>
      <p:sp>
        <p:nvSpPr>
          <p:cNvPr id="1046" name="Rectangle 22"/>
          <p:cNvSpPr>
            <a:spLocks noChangeArrowheads="1"/>
          </p:cNvSpPr>
          <p:nvPr/>
        </p:nvSpPr>
        <p:spPr bwMode="auto">
          <a:xfrm>
            <a:off x="0" y="0"/>
            <a:ext cx="514350" cy="457200"/>
          </a:xfrm>
          <a:prstGeom prst="rect">
            <a:avLst/>
          </a:prstGeom>
          <a:solidFill>
            <a:srgbClr val="FF79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de-DE">
              <a:ea typeface="ＭＳ Ｐゴシック" pitchFamily="1" charset="-128"/>
            </a:endParaRPr>
          </a:p>
        </p:txBody>
      </p:sp>
      <p:sp>
        <p:nvSpPr>
          <p:cNvPr id="1047" name="Rectangle 23"/>
          <p:cNvSpPr>
            <a:spLocks noChangeArrowheads="1"/>
          </p:cNvSpPr>
          <p:nvPr/>
        </p:nvSpPr>
        <p:spPr bwMode="auto">
          <a:xfrm>
            <a:off x="0" y="1219200"/>
            <a:ext cx="514350" cy="152400"/>
          </a:xfrm>
          <a:prstGeom prst="rect">
            <a:avLst/>
          </a:prstGeom>
          <a:solidFill>
            <a:srgbClr val="FF79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de-DE">
              <a:ea typeface="ＭＳ Ｐゴシック" pitchFamily="1" charset="-128"/>
            </a:endParaRPr>
          </a:p>
        </p:txBody>
      </p:sp>
      <p:sp>
        <p:nvSpPr>
          <p:cNvPr id="1048" name="Rectangle 24"/>
          <p:cNvSpPr>
            <a:spLocks noChangeArrowheads="1"/>
          </p:cNvSpPr>
          <p:nvPr/>
        </p:nvSpPr>
        <p:spPr bwMode="auto">
          <a:xfrm>
            <a:off x="0" y="5257800"/>
            <a:ext cx="514350" cy="152400"/>
          </a:xfrm>
          <a:prstGeom prst="rect">
            <a:avLst/>
          </a:prstGeom>
          <a:solidFill>
            <a:srgbClr val="FF79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de-DE">
              <a:ea typeface="ＭＳ Ｐゴシック" pitchFamily="1" charset="-128"/>
            </a:endParaRPr>
          </a:p>
        </p:txBody>
      </p:sp>
      <p:sp>
        <p:nvSpPr>
          <p:cNvPr id="23" name="Rechteck 22"/>
          <p:cNvSpPr/>
          <p:nvPr userDrawn="1"/>
        </p:nvSpPr>
        <p:spPr>
          <a:xfrm>
            <a:off x="6367636" y="6178034"/>
            <a:ext cx="1971287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de-DE" sz="8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MGH/HST </a:t>
            </a:r>
            <a:r>
              <a:rPr lang="de-DE" sz="800" b="1" dirty="0" err="1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Athinoula</a:t>
            </a:r>
            <a:r>
              <a:rPr lang="de-DE" sz="8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A. Martinos</a:t>
            </a:r>
          </a:p>
          <a:p>
            <a:pPr algn="l"/>
            <a:r>
              <a:rPr lang="de-DE" sz="900" b="0" dirty="0">
                <a:solidFill>
                  <a:schemeClr val="bg1"/>
                </a:solidFill>
                <a:latin typeface="Helvetica" panose="020B0604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Center </a:t>
            </a:r>
            <a:r>
              <a:rPr lang="de-DE" sz="900" b="0" dirty="0" err="1">
                <a:solidFill>
                  <a:schemeClr val="bg1"/>
                </a:solidFill>
                <a:latin typeface="Helvetica" panose="020B0604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</a:t>
            </a:r>
            <a:r>
              <a:rPr lang="de-DE" sz="900" b="0" dirty="0">
                <a:solidFill>
                  <a:schemeClr val="bg1"/>
                </a:solidFill>
                <a:latin typeface="Helvetica" panose="020B0604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Biomedical Imaging</a:t>
            </a:r>
          </a:p>
        </p:txBody>
      </p:sp>
      <p:graphicFrame>
        <p:nvGraphicFramePr>
          <p:cNvPr id="2" name="Objekt 1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533222744"/>
              </p:ext>
            </p:extLst>
          </p:nvPr>
        </p:nvGraphicFramePr>
        <p:xfrm>
          <a:off x="5899584" y="6229628"/>
          <a:ext cx="450108" cy="3115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9" name="CorelDRAW" r:id="rId17" imgW="2681634" imgH="1855525" progId="CorelDraw.Graphic.16">
                  <p:embed/>
                </p:oleObj>
              </mc:Choice>
              <mc:Fallback>
                <p:oleObj name="CorelDRAW" r:id="rId17" imgW="2681634" imgH="1855525" progId="CorelDraw.Graphic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899584" y="6229628"/>
                        <a:ext cx="450108" cy="3115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kt 2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26815764"/>
              </p:ext>
            </p:extLst>
          </p:nvPr>
        </p:nvGraphicFramePr>
        <p:xfrm>
          <a:off x="5431532" y="6189427"/>
          <a:ext cx="350718" cy="407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70" name="CorelDRAW" r:id="rId19" imgW="2160029" imgH="2513438" progId="CorelDraw.Graphic.16">
                  <p:embed/>
                </p:oleObj>
              </mc:Choice>
              <mc:Fallback>
                <p:oleObj name="CorelDRAW" r:id="rId19" imgW="2160029" imgH="2513438" progId="CorelDraw.Graphic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431532" y="6189427"/>
                        <a:ext cx="350718" cy="407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kt 6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780979927"/>
              </p:ext>
            </p:extLst>
          </p:nvPr>
        </p:nvGraphicFramePr>
        <p:xfrm>
          <a:off x="3167551" y="6178034"/>
          <a:ext cx="2060694" cy="3606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71" name="CorelDRAW" r:id="rId21" imgW="15281953" imgH="2669846" progId="CorelDraw.Graphic.16">
                  <p:embed/>
                </p:oleObj>
              </mc:Choice>
              <mc:Fallback>
                <p:oleObj name="CorelDRAW" r:id="rId21" imgW="15281953" imgH="2669846" progId="CorelDraw.Graphic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3167551" y="6178034"/>
                        <a:ext cx="2060694" cy="3606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feld 19"/>
          <p:cNvSpPr txBox="1"/>
          <p:nvPr userDrawn="1"/>
        </p:nvSpPr>
        <p:spPr>
          <a:xfrm>
            <a:off x="546250" y="6050825"/>
            <a:ext cx="3516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chemeClr val="bg1"/>
                </a:solidFill>
              </a:rPr>
              <a:t>Iteration</a:t>
            </a:r>
            <a:r>
              <a:rPr lang="en-US" sz="1000" b="1" baseline="0" dirty="0">
                <a:solidFill>
                  <a:schemeClr val="bg1"/>
                </a:solidFill>
              </a:rPr>
              <a:t> Meeting </a:t>
            </a:r>
            <a:r>
              <a:rPr lang="en-US" sz="1000" b="1" baseline="0" dirty="0" err="1">
                <a:solidFill>
                  <a:schemeClr val="bg1"/>
                </a:solidFill>
              </a:rPr>
              <a:t>dd</a:t>
            </a:r>
            <a:r>
              <a:rPr lang="en-US" sz="1000" b="1" baseline="0" dirty="0">
                <a:solidFill>
                  <a:schemeClr val="bg1"/>
                </a:solidFill>
              </a:rPr>
              <a:t>/month</a:t>
            </a:r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2" name="Textfeld 21"/>
          <p:cNvSpPr txBox="1"/>
          <p:nvPr userDrawn="1"/>
        </p:nvSpPr>
        <p:spPr>
          <a:xfrm>
            <a:off x="555224" y="6495147"/>
            <a:ext cx="17799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2ADE0B-AA14-4CC7-9AD3-8373132CE4A3}" type="slidenum">
              <a:rPr lang="de-DE" sz="1000" smtClean="0">
                <a:solidFill>
                  <a:schemeClr val="bg1"/>
                </a:solidFill>
              </a:rPr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24" name="Textfeld 23"/>
          <p:cNvSpPr txBox="1"/>
          <p:nvPr userDrawn="1"/>
        </p:nvSpPr>
        <p:spPr>
          <a:xfrm>
            <a:off x="544860" y="6268123"/>
            <a:ext cx="28804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dirty="0">
                <a:solidFill>
                  <a:schemeClr val="bg1"/>
                </a:solidFill>
              </a:rPr>
              <a:t>&lt;your name&gt;</a:t>
            </a:r>
            <a:endParaRPr lang="de-DE" sz="1000" b="0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709" r:id="rId2"/>
    <p:sldLayoutId id="2147483705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6" r:id="rId10"/>
    <p:sldLayoutId id="2147483707" r:id="rId11"/>
    <p:sldLayoutId id="2147483708" r:id="rId12"/>
    <p:sldLayoutId id="2147483660" r:id="rId13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ＭＳ Ｐゴシック" charset="-128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1" charset="-128"/>
          <a:cs typeface="ＭＳ Ｐゴシック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1" charset="-128"/>
          <a:cs typeface="ＭＳ Ｐゴシック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1" charset="-128"/>
          <a:cs typeface="ＭＳ Ｐゴシック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1" charset="-128"/>
          <a:cs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1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1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1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1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620681" y="2492896"/>
            <a:ext cx="9023321" cy="1656184"/>
          </a:xfrm>
        </p:spPr>
        <p:txBody>
          <a:bodyPr/>
          <a:lstStyle/>
          <a:p>
            <a:pPr algn="r"/>
            <a:r>
              <a:rPr lang="de-DE" dirty="0"/>
              <a:t>Iteration Meeting</a:t>
            </a:r>
          </a:p>
          <a:p>
            <a:pPr algn="r"/>
            <a:r>
              <a:rPr lang="de-DE" dirty="0" err="1"/>
              <a:t>dd</a:t>
            </a:r>
            <a:r>
              <a:rPr lang="de-DE" dirty="0"/>
              <a:t>/</a:t>
            </a:r>
            <a:r>
              <a:rPr lang="de-DE" dirty="0" err="1"/>
              <a:t>month</a:t>
            </a:r>
            <a:r>
              <a:rPr lang="de-DE" dirty="0"/>
              <a:t>/</a:t>
            </a:r>
            <a:r>
              <a:rPr lang="de-DE" dirty="0" err="1"/>
              <a:t>yyyy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620681" y="872716"/>
            <a:ext cx="9023321" cy="573330"/>
          </a:xfrm>
        </p:spPr>
        <p:txBody>
          <a:bodyPr/>
          <a:lstStyle/>
          <a:p>
            <a:r>
              <a:rPr lang="de-DE" dirty="0"/>
              <a:t>Sprint Review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620681" y="4293270"/>
            <a:ext cx="9023321" cy="1295970"/>
          </a:xfrm>
        </p:spPr>
        <p:txBody>
          <a:bodyPr/>
          <a:lstStyle/>
          <a:p>
            <a:pPr algn="r"/>
            <a:r>
              <a:rPr lang="de-DE" dirty="0"/>
              <a:t>&lt;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189915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Sprint Review: MNE Scan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606998" y="1265276"/>
            <a:ext cx="9469050" cy="4611997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000" b="1" dirty="0"/>
              <a:t>SC-127:</a:t>
            </a:r>
            <a:r>
              <a:rPr lang="de-DE" sz="2000" dirty="0"/>
              <a:t> </a:t>
            </a:r>
            <a:r>
              <a:rPr lang="en-US" sz="2000" dirty="0"/>
              <a:t>Debug HPI fitting for real subjects </a:t>
            </a:r>
            <a:r>
              <a:rPr lang="de-DE" sz="2000" dirty="0"/>
              <a:t>– </a:t>
            </a:r>
            <a:r>
              <a:rPr lang="de-DE" sz="2000" b="1" dirty="0" err="1">
                <a:solidFill>
                  <a:srgbClr val="00B050"/>
                </a:solidFill>
              </a:rPr>
              <a:t>Done</a:t>
            </a:r>
            <a:endParaRPr lang="de-DE" sz="2000" b="1" dirty="0">
              <a:solidFill>
                <a:srgbClr val="00B050"/>
              </a:solidFill>
            </a:endParaRP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de-DE" sz="1800" dirty="0">
                <a:cs typeface="ＭＳ Ｐゴシック" charset="-128"/>
              </a:rPr>
              <a:t>First </a:t>
            </a:r>
            <a:r>
              <a:rPr lang="de-DE" sz="1800" dirty="0" err="1">
                <a:cs typeface="ＭＳ Ｐゴシック" charset="-128"/>
              </a:rPr>
              <a:t>session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with</a:t>
            </a:r>
            <a:r>
              <a:rPr lang="de-DE" sz="1800" dirty="0">
                <a:cs typeface="ＭＳ Ｐゴシック" charset="-128"/>
              </a:rPr>
              <a:t> real </a:t>
            </a:r>
            <a:r>
              <a:rPr lang="de-DE" sz="1800" dirty="0" err="1">
                <a:cs typeface="ＭＳ Ｐゴシック" charset="-128"/>
              </a:rPr>
              <a:t>subject</a:t>
            </a:r>
            <a:r>
              <a:rPr lang="de-DE" sz="1800" dirty="0">
                <a:cs typeface="ＭＳ Ｐゴシック" charset="-128"/>
              </a:rPr>
              <a:t> - „</a:t>
            </a:r>
            <a:r>
              <a:rPr lang="de-DE" sz="1800" dirty="0" err="1">
                <a:cs typeface="ＭＳ Ｐゴシック" charset="-128"/>
              </a:rPr>
              <a:t>okish</a:t>
            </a:r>
            <a:r>
              <a:rPr lang="de-DE" sz="1800" dirty="0">
                <a:cs typeface="ＭＳ Ｐゴシック" charset="-128"/>
              </a:rPr>
              <a:t>“ </a:t>
            </a:r>
            <a:r>
              <a:rPr lang="de-DE" sz="1800" dirty="0" err="1">
                <a:cs typeface="ＭＳ Ｐゴシック" charset="-128"/>
              </a:rPr>
              <a:t>results</a:t>
            </a:r>
            <a:r>
              <a:rPr lang="de-DE" sz="1800" dirty="0">
                <a:cs typeface="ＭＳ Ｐゴシック" charset="-128"/>
              </a:rPr>
              <a:t> 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de-DE" sz="1800" dirty="0">
                <a:cs typeface="ＭＳ Ｐゴシック" charset="-128"/>
              </a:rPr>
              <a:t>Movement </a:t>
            </a:r>
            <a:r>
              <a:rPr lang="de-DE" sz="1800" dirty="0" err="1">
                <a:cs typeface="ＭＳ Ｐゴシック" charset="-128"/>
              </a:rPr>
              <a:t>artifacts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are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most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likley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corrupting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the</a:t>
            </a:r>
            <a:r>
              <a:rPr lang="de-DE" sz="1800" dirty="0">
                <a:cs typeface="ＭＳ Ｐゴシック" charset="-128"/>
              </a:rPr>
              <a:t> fit (</a:t>
            </a:r>
            <a:r>
              <a:rPr lang="de-DE" sz="1800" dirty="0" err="1">
                <a:cs typeface="ＭＳ Ｐゴシック" charset="-128"/>
              </a:rPr>
              <a:t>need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to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consult</a:t>
            </a:r>
            <a:r>
              <a:rPr lang="de-DE" sz="1800" dirty="0">
                <a:cs typeface="ＭＳ Ｐゴシック" charset="-128"/>
              </a:rPr>
              <a:t> Matti)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endParaRPr lang="de-DE" sz="1800" dirty="0">
              <a:cs typeface="ＭＳ Ｐゴシック" charset="-128"/>
            </a:endParaRPr>
          </a:p>
          <a:p>
            <a:pPr marL="1085850" lvl="1" indent="-342900">
              <a:buFont typeface="Wingdings" panose="05000000000000000000" pitchFamily="2" charset="2"/>
              <a:buChar char="§"/>
            </a:pPr>
            <a:endParaRPr lang="de-DE" sz="1600" b="1" dirty="0">
              <a:solidFill>
                <a:srgbClr val="FF0000"/>
              </a:solidFill>
            </a:endParaRPr>
          </a:p>
        </p:txBody>
      </p:sp>
      <p:pic>
        <p:nvPicPr>
          <p:cNvPr id="7" name="Bildplatzhalter 6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2" b="-814"/>
          <a:stretch/>
        </p:blipFill>
        <p:spPr>
          <a:xfrm>
            <a:off x="8743901" y="260648"/>
            <a:ext cx="1069556" cy="1080119"/>
          </a:xfr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1851" y="2456892"/>
            <a:ext cx="4422491" cy="331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891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Sprint Review: MNE </a:t>
            </a:r>
            <a:r>
              <a:rPr lang="de-DE" dirty="0" err="1"/>
              <a:t>Lib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606998" y="1265276"/>
            <a:ext cx="9469050" cy="4611997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000" b="1" dirty="0"/>
              <a:t>LIB-123:</a:t>
            </a:r>
            <a:r>
              <a:rPr lang="de-DE" sz="2000" dirty="0"/>
              <a:t> </a:t>
            </a:r>
            <a:r>
              <a:rPr lang="de-DE" sz="2000" dirty="0" err="1"/>
              <a:t>Implement</a:t>
            </a:r>
            <a:r>
              <a:rPr lang="de-DE" sz="2000" dirty="0"/>
              <a:t> </a:t>
            </a:r>
            <a:r>
              <a:rPr lang="de-DE" sz="2000" dirty="0" err="1"/>
              <a:t>connectivity</a:t>
            </a:r>
            <a:r>
              <a:rPr lang="de-DE" sz="2000" dirty="0"/>
              <a:t> </a:t>
            </a:r>
            <a:r>
              <a:rPr lang="de-DE" sz="2000" dirty="0" err="1"/>
              <a:t>measure</a:t>
            </a:r>
            <a:r>
              <a:rPr lang="de-DE" sz="2000" dirty="0"/>
              <a:t> – </a:t>
            </a:r>
            <a:r>
              <a:rPr lang="de-DE" sz="2000" b="1" dirty="0" err="1">
                <a:solidFill>
                  <a:srgbClr val="00B050"/>
                </a:solidFill>
              </a:rPr>
              <a:t>Done</a:t>
            </a:r>
            <a:endParaRPr lang="de-DE" sz="2000" b="1" dirty="0">
              <a:solidFill>
                <a:srgbClr val="00B050"/>
              </a:solidFill>
            </a:endParaRP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de-DE" sz="1800" dirty="0" err="1">
                <a:cs typeface="ＭＳ Ｐゴシック" charset="-128"/>
              </a:rPr>
              <a:t>Pearson‘s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Correlation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coefficient</a:t>
            </a:r>
            <a:endParaRPr lang="de-DE" sz="1800" dirty="0">
              <a:cs typeface="ＭＳ Ｐゴシック" charset="-128"/>
            </a:endParaRPr>
          </a:p>
          <a:p>
            <a:pPr marL="1085850" lvl="1" indent="-342900">
              <a:buFont typeface="Wingdings" panose="05000000000000000000" pitchFamily="2" charset="2"/>
              <a:buChar char="§"/>
            </a:pPr>
            <a:endParaRPr lang="de-DE" sz="1800" dirty="0">
              <a:cs typeface="ＭＳ Ｐゴシック" charset="-128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000" b="1" dirty="0"/>
              <a:t>!LIB-124:</a:t>
            </a:r>
            <a:r>
              <a:rPr lang="de-DE" sz="2000" dirty="0"/>
              <a:t> </a:t>
            </a:r>
            <a:r>
              <a:rPr lang="en-US" sz="2000" dirty="0"/>
              <a:t>Integrate simple, multiple light into Disp3D </a:t>
            </a:r>
            <a:r>
              <a:rPr lang="de-DE" sz="2000" dirty="0"/>
              <a:t>– </a:t>
            </a:r>
            <a:r>
              <a:rPr lang="de-DE" sz="2000" b="1" dirty="0" err="1">
                <a:solidFill>
                  <a:srgbClr val="00B050"/>
                </a:solidFill>
              </a:rPr>
              <a:t>Done</a:t>
            </a:r>
            <a:endParaRPr lang="de-DE" sz="2000" b="1" dirty="0">
              <a:solidFill>
                <a:srgbClr val="00B050"/>
              </a:solidFill>
            </a:endParaRP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de-DE" sz="1800" dirty="0">
                <a:cs typeface="ＭＳ Ｐゴシック" charset="-128"/>
              </a:rPr>
              <a:t>Point </a:t>
            </a:r>
            <a:r>
              <a:rPr lang="de-DE" sz="1800" dirty="0" err="1">
                <a:cs typeface="ＭＳ Ｐゴシック" charset="-128"/>
              </a:rPr>
              <a:t>and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directional</a:t>
            </a:r>
            <a:r>
              <a:rPr lang="de-DE" sz="1800" dirty="0">
                <a:cs typeface="ＭＳ Ｐゴシック" charset="-128"/>
              </a:rPr>
              <a:t> light </a:t>
            </a:r>
            <a:r>
              <a:rPr lang="de-DE" sz="1800" dirty="0" err="1">
                <a:cs typeface="ＭＳ Ｐゴシック" charset="-128"/>
              </a:rPr>
              <a:t>support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added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with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color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changing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and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sphere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cisualization</a:t>
            </a:r>
            <a:endParaRPr lang="de-DE" sz="1800" dirty="0">
              <a:cs typeface="ＭＳ Ｐゴシック" charset="-128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2000" b="1" dirty="0">
              <a:solidFill>
                <a:srgbClr val="FF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000" b="1" dirty="0"/>
              <a:t>!LIB-63:</a:t>
            </a:r>
            <a:r>
              <a:rPr lang="de-DE" sz="2000" dirty="0"/>
              <a:t> </a:t>
            </a:r>
            <a:r>
              <a:rPr lang="en-US" sz="2000" dirty="0"/>
              <a:t>Generalize examples by extending CLI input </a:t>
            </a:r>
            <a:r>
              <a:rPr lang="de-DE" sz="2000" dirty="0"/>
              <a:t>– </a:t>
            </a:r>
            <a:r>
              <a:rPr lang="de-DE" sz="2000" b="1" dirty="0" err="1">
                <a:solidFill>
                  <a:srgbClr val="00B050"/>
                </a:solidFill>
              </a:rPr>
              <a:t>Done</a:t>
            </a:r>
            <a:endParaRPr lang="de-DE" sz="2000" b="1" dirty="0">
              <a:solidFill>
                <a:srgbClr val="00B050"/>
              </a:solidFill>
            </a:endParaRP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Cleaned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and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improved</a:t>
            </a:r>
            <a:r>
              <a:rPr lang="de-DE" sz="1800" dirty="0">
                <a:cs typeface="ＭＳ Ｐゴシック" charset="-128"/>
              </a:rPr>
              <a:t> all </a:t>
            </a:r>
            <a:r>
              <a:rPr lang="de-DE" sz="1800" dirty="0" err="1">
                <a:cs typeface="ＭＳ Ｐゴシック" charset="-128"/>
              </a:rPr>
              <a:t>examples</a:t>
            </a:r>
            <a:r>
              <a:rPr lang="de-DE" sz="1800" dirty="0">
                <a:cs typeface="ＭＳ Ｐゴシック" charset="-128"/>
              </a:rPr>
              <a:t> 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endParaRPr lang="de-DE" sz="1800" dirty="0">
              <a:cs typeface="ＭＳ Ｐゴシック" charset="-128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000" b="1" dirty="0"/>
              <a:t>!LIB-113:</a:t>
            </a:r>
            <a:r>
              <a:rPr lang="de-DE" sz="2000" dirty="0"/>
              <a:t> </a:t>
            </a:r>
            <a:r>
              <a:rPr lang="de-DE" sz="2000" dirty="0" err="1"/>
              <a:t>Rename</a:t>
            </a:r>
            <a:r>
              <a:rPr lang="de-DE" sz="2000" dirty="0"/>
              <a:t> </a:t>
            </a:r>
            <a:r>
              <a:rPr lang="de-DE" sz="2000" dirty="0" err="1"/>
              <a:t>SurfaceSetTreeItem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MeasurementTreeItem</a:t>
            </a:r>
            <a:r>
              <a:rPr lang="de-DE" sz="2000" dirty="0"/>
              <a:t> – </a:t>
            </a:r>
            <a:r>
              <a:rPr lang="de-DE" sz="2000" b="1" dirty="0" err="1">
                <a:solidFill>
                  <a:srgbClr val="00B050"/>
                </a:solidFill>
              </a:rPr>
              <a:t>Done</a:t>
            </a:r>
            <a:endParaRPr lang="de-DE" sz="2000" b="1" dirty="0">
              <a:solidFill>
                <a:srgbClr val="00B050"/>
              </a:solidFill>
            </a:endParaRP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de-DE" sz="1800" dirty="0" err="1"/>
              <a:t>Some</a:t>
            </a:r>
            <a:r>
              <a:rPr lang="de-DE" sz="1800" dirty="0"/>
              <a:t> </a:t>
            </a:r>
            <a:r>
              <a:rPr lang="de-DE" sz="1800" dirty="0" err="1"/>
              <a:t>refactoring</a:t>
            </a:r>
            <a:r>
              <a:rPr lang="de-DE" sz="1800" dirty="0"/>
              <a:t> in Disp3D, </a:t>
            </a:r>
            <a:r>
              <a:rPr lang="de-DE" sz="1800" dirty="0" err="1"/>
              <a:t>next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MVC </a:t>
            </a:r>
            <a:r>
              <a:rPr lang="de-DE" sz="1800" dirty="0" err="1"/>
              <a:t>controller</a:t>
            </a:r>
            <a:r>
              <a:rPr lang="de-DE" sz="1800" dirty="0"/>
              <a:t> </a:t>
            </a:r>
            <a:r>
              <a:rPr lang="de-DE" sz="1800" dirty="0" err="1"/>
              <a:t>implemetnation</a:t>
            </a:r>
            <a:r>
              <a:rPr lang="de-DE" sz="1800" dirty="0"/>
              <a:t> in Disp3D</a:t>
            </a:r>
            <a:endParaRPr lang="de-DE" sz="2000" b="1" dirty="0">
              <a:solidFill>
                <a:srgbClr val="FF0000"/>
              </a:solidFill>
            </a:endParaRPr>
          </a:p>
        </p:txBody>
      </p:sp>
      <p:pic>
        <p:nvPicPr>
          <p:cNvPr id="7" name="Bildplatzhalter 6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55" b="-4195"/>
          <a:stretch/>
        </p:blipFill>
        <p:spPr>
          <a:xfrm>
            <a:off x="8743901" y="224644"/>
            <a:ext cx="1069556" cy="1152128"/>
          </a:xfrm>
        </p:spPr>
      </p:pic>
    </p:spTree>
    <p:extLst>
      <p:ext uri="{BB962C8B-B14F-4D97-AF65-F5344CB8AC3E}">
        <p14:creationId xmlns:p14="http://schemas.microsoft.com/office/powerpoint/2010/main" val="1242279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Sprint Review: MNE </a:t>
            </a:r>
            <a:r>
              <a:rPr lang="de-DE" dirty="0" err="1"/>
              <a:t>Lib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606998" y="1265276"/>
            <a:ext cx="9469050" cy="4611997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000" b="1" dirty="0"/>
              <a:t>!LIB-125:</a:t>
            </a:r>
            <a:r>
              <a:rPr lang="de-DE" sz="2000" dirty="0"/>
              <a:t> </a:t>
            </a:r>
            <a:r>
              <a:rPr lang="en-US" sz="2000" dirty="0"/>
              <a:t>Add </a:t>
            </a:r>
            <a:r>
              <a:rPr lang="en-US" sz="2000" dirty="0" err="1"/>
              <a:t>tesselation</a:t>
            </a:r>
            <a:r>
              <a:rPr lang="en-US" sz="2000" dirty="0"/>
              <a:t> </a:t>
            </a:r>
            <a:r>
              <a:rPr lang="en-US" sz="2000" dirty="0" err="1"/>
              <a:t>shader</a:t>
            </a:r>
            <a:r>
              <a:rPr lang="en-US" sz="2000" dirty="0"/>
              <a:t> to Disp3D </a:t>
            </a:r>
            <a:r>
              <a:rPr lang="de-DE" sz="2000" dirty="0"/>
              <a:t>– </a:t>
            </a:r>
            <a:r>
              <a:rPr lang="de-DE" sz="2000" b="1" dirty="0" err="1">
                <a:solidFill>
                  <a:srgbClr val="00B050"/>
                </a:solidFill>
              </a:rPr>
              <a:t>Done</a:t>
            </a:r>
            <a:endParaRPr lang="de-DE" sz="2000" b="1" dirty="0">
              <a:solidFill>
                <a:srgbClr val="00B050"/>
              </a:solidFill>
            </a:endParaRP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de-DE" sz="1800" dirty="0" err="1">
                <a:cs typeface="ＭＳ Ｐゴシック" charset="-128"/>
              </a:rPr>
              <a:t>Wanted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to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increase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brain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surface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topology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smoothness</a:t>
            </a:r>
            <a:endParaRPr lang="de-DE" b="1" dirty="0">
              <a:solidFill>
                <a:srgbClr val="FF0000"/>
              </a:solidFill>
              <a:cs typeface="ＭＳ Ｐゴシック" charset="-128"/>
            </a:endParaRP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de-DE" sz="1800" dirty="0" err="1">
                <a:cs typeface="ＭＳ Ｐゴシック" charset="-128"/>
              </a:rPr>
              <a:t>We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now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have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full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support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for</a:t>
            </a:r>
            <a:r>
              <a:rPr lang="de-DE" sz="1800" dirty="0">
                <a:cs typeface="ＭＳ Ｐゴシック" charset="-128"/>
              </a:rPr>
              <a:t> all </a:t>
            </a:r>
            <a:r>
              <a:rPr lang="de-DE" sz="1800" dirty="0" err="1">
                <a:cs typeface="ＭＳ Ｐゴシック" charset="-128"/>
              </a:rPr>
              <a:t>shader</a:t>
            </a:r>
            <a:r>
              <a:rPr lang="de-DE" sz="1800" dirty="0">
                <a:cs typeface="ＭＳ Ｐゴシック" charset="-128"/>
              </a:rPr>
              <a:t> </a:t>
            </a:r>
            <a:r>
              <a:rPr lang="de-DE" sz="1800" dirty="0" err="1">
                <a:cs typeface="ＭＳ Ｐゴシック" charset="-128"/>
              </a:rPr>
              <a:t>stages</a:t>
            </a:r>
            <a:r>
              <a:rPr lang="de-DE" sz="1800" dirty="0">
                <a:cs typeface="ＭＳ Ｐゴシック" charset="-128"/>
              </a:rPr>
              <a:t> (</a:t>
            </a:r>
            <a:r>
              <a:rPr lang="de-DE" sz="1800" dirty="0" err="1">
                <a:cs typeface="ＭＳ Ｐゴシック" charset="-128"/>
              </a:rPr>
              <a:t>vert,tcs,tes,geom,frag</a:t>
            </a:r>
            <a:r>
              <a:rPr lang="de-DE" sz="1800" dirty="0">
                <a:cs typeface="ＭＳ Ｐゴシック" charset="-128"/>
              </a:rPr>
              <a:t>)</a:t>
            </a:r>
          </a:p>
        </p:txBody>
      </p:sp>
      <p:pic>
        <p:nvPicPr>
          <p:cNvPr id="7" name="Bildplatzhalter 6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55" b="-4195"/>
          <a:stretch/>
        </p:blipFill>
        <p:spPr>
          <a:xfrm>
            <a:off x="8743901" y="224644"/>
            <a:ext cx="1069556" cy="1152128"/>
          </a:xfr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468" y="2424712"/>
            <a:ext cx="3617451" cy="337469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20" y="2424712"/>
            <a:ext cx="3742653" cy="336796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8472919" y="4915011"/>
            <a:ext cx="17299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Simple </a:t>
            </a:r>
          </a:p>
          <a:p>
            <a:r>
              <a:rPr lang="de-DE" sz="1800" dirty="0" err="1"/>
              <a:t>interpolation</a:t>
            </a:r>
            <a:r>
              <a:rPr lang="de-DE" sz="1800" dirty="0"/>
              <a:t> </a:t>
            </a:r>
          </a:p>
          <a:p>
            <a:r>
              <a:rPr lang="de-DE" sz="1800" dirty="0" err="1"/>
              <a:t>method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1050847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Sprint Review: MNE </a:t>
            </a:r>
            <a:r>
              <a:rPr lang="de-DE" dirty="0" err="1"/>
              <a:t>Lib</a:t>
            </a:r>
            <a:endParaRPr lang="de-DE" dirty="0"/>
          </a:p>
        </p:txBody>
      </p:sp>
      <p:pic>
        <p:nvPicPr>
          <p:cNvPr id="7" name="Bildplatzhalter 6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55" b="-4195"/>
          <a:stretch/>
        </p:blipFill>
        <p:spPr>
          <a:xfrm>
            <a:off x="8743901" y="224644"/>
            <a:ext cx="1069556" cy="1152128"/>
          </a:xfrm>
        </p:spPr>
      </p:pic>
      <p:sp>
        <p:nvSpPr>
          <p:cNvPr id="6" name="Textfeld 5"/>
          <p:cNvSpPr txBox="1"/>
          <p:nvPr/>
        </p:nvSpPr>
        <p:spPr>
          <a:xfrm>
            <a:off x="679003" y="1547500"/>
            <a:ext cx="6573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/>
              <a:t>Advanced</a:t>
            </a:r>
            <a:r>
              <a:rPr lang="de-DE" sz="1800" dirty="0"/>
              <a:t> (</a:t>
            </a:r>
            <a:r>
              <a:rPr lang="de-DE" sz="1800" dirty="0" err="1"/>
              <a:t>Bezier</a:t>
            </a:r>
            <a:r>
              <a:rPr lang="de-DE" sz="1800" dirty="0"/>
              <a:t> PN </a:t>
            </a:r>
            <a:r>
              <a:rPr lang="de-DE" sz="1800" dirty="0" err="1"/>
              <a:t>triangle</a:t>
            </a:r>
            <a:r>
              <a:rPr lang="de-DE" sz="1800" dirty="0"/>
              <a:t>) </a:t>
            </a:r>
            <a:r>
              <a:rPr lang="de-DE" sz="1800" dirty="0" err="1"/>
              <a:t>interpolation</a:t>
            </a:r>
            <a:r>
              <a:rPr lang="de-DE" sz="1800" dirty="0"/>
              <a:t> </a:t>
            </a:r>
            <a:r>
              <a:rPr lang="de-DE" sz="1800" dirty="0" err="1"/>
              <a:t>method</a:t>
            </a:r>
            <a:endParaRPr lang="de-DE" sz="1800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769" y="1991716"/>
            <a:ext cx="3036612" cy="2946578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708" y="1991714"/>
            <a:ext cx="3100566" cy="294657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85" y="1986042"/>
            <a:ext cx="3138220" cy="2952252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992718" y="4968256"/>
            <a:ext cx="2560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dirty="0"/>
              <a:t>Tess Off</a:t>
            </a:r>
          </a:p>
          <a:p>
            <a:pPr algn="ctr"/>
            <a:r>
              <a:rPr lang="de-DE" sz="1800" dirty="0" err="1"/>
              <a:t>Triangle</a:t>
            </a:r>
            <a:r>
              <a:rPr lang="de-DE" sz="1800" dirty="0"/>
              <a:t> </a:t>
            </a:r>
            <a:r>
              <a:rPr lang="de-DE" sz="1800" dirty="0" err="1"/>
              <a:t>scaling</a:t>
            </a:r>
            <a:r>
              <a:rPr lang="de-DE" sz="1800" dirty="0"/>
              <a:t> 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7252903" y="4976854"/>
            <a:ext cx="2560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dirty="0"/>
              <a:t>Tess On</a:t>
            </a:r>
          </a:p>
          <a:p>
            <a:pPr algn="ctr"/>
            <a:r>
              <a:rPr lang="de-DE" sz="1800" dirty="0" err="1"/>
              <a:t>Triangle</a:t>
            </a:r>
            <a:r>
              <a:rPr lang="de-DE" sz="1800" dirty="0"/>
              <a:t> </a:t>
            </a:r>
            <a:r>
              <a:rPr lang="de-DE" sz="1800" dirty="0" err="1"/>
              <a:t>scaling</a:t>
            </a:r>
            <a:r>
              <a:rPr lang="de-DE" sz="1800" dirty="0"/>
              <a:t> Off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4124798" y="4976854"/>
            <a:ext cx="2560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dirty="0"/>
              <a:t>Tess On</a:t>
            </a:r>
          </a:p>
          <a:p>
            <a:pPr algn="ctr"/>
            <a:r>
              <a:rPr lang="de-DE" sz="1800" dirty="0" err="1"/>
              <a:t>Triangle</a:t>
            </a:r>
            <a:r>
              <a:rPr lang="de-DE" sz="1800" dirty="0"/>
              <a:t> </a:t>
            </a:r>
            <a:r>
              <a:rPr lang="de-DE" sz="1800" dirty="0" err="1"/>
              <a:t>scaling</a:t>
            </a:r>
            <a:r>
              <a:rPr lang="de-DE" sz="1800" dirty="0"/>
              <a:t> On</a:t>
            </a:r>
          </a:p>
        </p:txBody>
      </p:sp>
    </p:spTree>
    <p:extLst>
      <p:ext uri="{BB962C8B-B14F-4D97-AF65-F5344CB8AC3E}">
        <p14:creationId xmlns:p14="http://schemas.microsoft.com/office/powerpoint/2010/main" val="924332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Sprint Review: Summary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606998" y="1265276"/>
            <a:ext cx="9469050" cy="4611997"/>
          </a:xfrm>
        </p:spPr>
        <p:txBody>
          <a:bodyPr/>
          <a:lstStyle/>
          <a:p>
            <a:pPr marL="342900" lvl="1" indent="-342900">
              <a:buFont typeface="Wingdings" panose="05000000000000000000" pitchFamily="2" charset="2"/>
              <a:buChar char="§"/>
            </a:pPr>
            <a:r>
              <a:rPr lang="de-DE" sz="2000" b="1" dirty="0"/>
              <a:t>Main </a:t>
            </a:r>
            <a:r>
              <a:rPr lang="de-DE" sz="2000" b="1" dirty="0" err="1"/>
              <a:t>highlight</a:t>
            </a:r>
            <a:r>
              <a:rPr lang="de-DE" sz="2000" b="1" dirty="0"/>
              <a:t>:</a:t>
            </a:r>
            <a:r>
              <a:rPr lang="de-DE" sz="2000" dirty="0"/>
              <a:t> </a:t>
            </a:r>
            <a:r>
              <a:rPr lang="de-DE" dirty="0"/>
              <a:t>&lt;</a:t>
            </a:r>
            <a:r>
              <a:rPr lang="de-DE" dirty="0" err="1"/>
              <a:t>What</a:t>
            </a:r>
            <a:r>
              <a:rPr lang="de-DE" dirty="0"/>
              <a:t> was </a:t>
            </a:r>
            <a:r>
              <a:rPr lang="de-DE" dirty="0" err="1"/>
              <a:t>your</a:t>
            </a:r>
            <a:r>
              <a:rPr lang="de-DE" dirty="0"/>
              <a:t> personal </a:t>
            </a:r>
            <a:r>
              <a:rPr lang="de-DE" dirty="0" err="1"/>
              <a:t>highlight</a:t>
            </a:r>
            <a:r>
              <a:rPr lang="de-DE" dirty="0"/>
              <a:t>?</a:t>
            </a:r>
            <a:r>
              <a:rPr lang="de-DE" sz="2000" dirty="0"/>
              <a:t>&gt;</a:t>
            </a:r>
          </a:p>
          <a:p>
            <a:pPr marL="342900" lvl="1" indent="-342900">
              <a:buFont typeface="Wingdings" panose="05000000000000000000" pitchFamily="2" charset="2"/>
              <a:buChar char="§"/>
            </a:pPr>
            <a:endParaRPr lang="de-DE" sz="1800" dirty="0">
              <a:cs typeface="ＭＳ Ｐゴシック" charset="-128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000" b="1" dirty="0"/>
              <a:t>Main </a:t>
            </a:r>
            <a:r>
              <a:rPr lang="de-DE" sz="2000" b="1" dirty="0" err="1"/>
              <a:t>problem</a:t>
            </a:r>
            <a:r>
              <a:rPr lang="de-DE" sz="2000" b="1" dirty="0"/>
              <a:t>: </a:t>
            </a:r>
            <a:r>
              <a:rPr lang="de-DE" sz="2000" dirty="0"/>
              <a:t>&lt;</a:t>
            </a:r>
            <a:r>
              <a:rPr lang="de-DE" sz="2000" dirty="0" err="1"/>
              <a:t>What</a:t>
            </a:r>
            <a:r>
              <a:rPr lang="de-DE" sz="2000" dirty="0"/>
              <a:t> was </a:t>
            </a:r>
            <a:r>
              <a:rPr lang="de-DE" sz="2000" dirty="0" err="1"/>
              <a:t>your</a:t>
            </a:r>
            <a:r>
              <a:rPr lang="de-DE" sz="2000" dirty="0"/>
              <a:t> </a:t>
            </a:r>
            <a:r>
              <a:rPr lang="de-DE" sz="2000" dirty="0" err="1"/>
              <a:t>main</a:t>
            </a:r>
            <a:r>
              <a:rPr lang="de-DE" sz="2000" dirty="0"/>
              <a:t> </a:t>
            </a:r>
            <a:r>
              <a:rPr lang="de-DE" sz="2000" dirty="0" err="1"/>
              <a:t>problem</a:t>
            </a:r>
            <a:r>
              <a:rPr lang="de-DE" sz="2000" dirty="0"/>
              <a:t> </a:t>
            </a:r>
            <a:r>
              <a:rPr lang="de-DE" sz="2000" dirty="0" err="1"/>
              <a:t>or</a:t>
            </a:r>
            <a:r>
              <a:rPr lang="de-DE" sz="2000" dirty="0"/>
              <a:t> </a:t>
            </a:r>
            <a:r>
              <a:rPr lang="de-DE" sz="2000" dirty="0" err="1"/>
              <a:t>bothering</a:t>
            </a:r>
            <a:r>
              <a:rPr lang="de-DE" sz="2000" dirty="0"/>
              <a:t> </a:t>
            </a:r>
            <a:r>
              <a:rPr lang="de-DE" sz="2000" dirty="0" err="1"/>
              <a:t>you</a:t>
            </a:r>
            <a:r>
              <a:rPr lang="de-DE" sz="2000" dirty="0"/>
              <a:t>? </a:t>
            </a:r>
            <a:r>
              <a:rPr lang="de-DE" sz="2000" dirty="0" err="1"/>
              <a:t>What</a:t>
            </a:r>
            <a:r>
              <a:rPr lang="de-DE" sz="2000" dirty="0"/>
              <a:t> was a </a:t>
            </a:r>
            <a:r>
              <a:rPr lang="de-DE" sz="2000" dirty="0" err="1"/>
              <a:t>major</a:t>
            </a:r>
            <a:r>
              <a:rPr lang="de-DE" sz="2000" dirty="0"/>
              <a:t> </a:t>
            </a:r>
            <a:r>
              <a:rPr lang="de-DE" sz="2000" dirty="0" err="1"/>
              <a:t>tak</a:t>
            </a:r>
            <a:r>
              <a:rPr lang="de-DE" sz="2000" dirty="0"/>
              <a:t> </a:t>
            </a:r>
            <a:r>
              <a:rPr lang="de-DE" sz="2000" dirty="0" err="1"/>
              <a:t>blocker</a:t>
            </a:r>
            <a:r>
              <a:rPr lang="de-DE" sz="2000" dirty="0"/>
              <a:t>?&gt;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2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000" b="1" dirty="0" err="1"/>
              <a:t>Self</a:t>
            </a:r>
            <a:r>
              <a:rPr lang="de-DE" sz="2000" b="1" dirty="0"/>
              <a:t> </a:t>
            </a:r>
            <a:r>
              <a:rPr lang="de-DE" sz="2000" b="1" dirty="0" err="1"/>
              <a:t>evaluation</a:t>
            </a:r>
            <a:r>
              <a:rPr lang="de-DE" sz="2000" b="1" dirty="0"/>
              <a:t>: </a:t>
            </a:r>
            <a:r>
              <a:rPr lang="de-DE" sz="2000" dirty="0"/>
              <a:t>&lt;</a:t>
            </a:r>
            <a:r>
              <a:rPr lang="de-DE" sz="2000" dirty="0" err="1"/>
              <a:t>What</a:t>
            </a:r>
            <a:r>
              <a:rPr lang="de-DE" sz="2000" dirty="0"/>
              <a:t>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you</a:t>
            </a:r>
            <a:r>
              <a:rPr lang="de-DE" sz="2000" dirty="0"/>
              <a:t> </a:t>
            </a:r>
            <a:r>
              <a:rPr lang="de-DE" sz="2000" dirty="0" err="1"/>
              <a:t>particular</a:t>
            </a:r>
            <a:r>
              <a:rPr lang="de-DE" sz="2000" dirty="0"/>
              <a:t> </a:t>
            </a:r>
            <a:r>
              <a:rPr lang="de-DE" sz="2000" dirty="0" err="1"/>
              <a:t>proud</a:t>
            </a:r>
            <a:r>
              <a:rPr lang="de-DE" sz="2000" dirty="0"/>
              <a:t> of? </a:t>
            </a:r>
            <a:r>
              <a:rPr lang="de-DE" sz="2000" dirty="0" err="1"/>
              <a:t>Where</a:t>
            </a:r>
            <a:r>
              <a:rPr lang="de-DE" sz="2000" dirty="0"/>
              <a:t>/</a:t>
            </a:r>
            <a:r>
              <a:rPr lang="de-DE" sz="2000" dirty="0" err="1"/>
              <a:t>What</a:t>
            </a:r>
            <a:r>
              <a:rPr lang="de-DE" sz="2000" dirty="0"/>
              <a:t> </a:t>
            </a:r>
            <a:r>
              <a:rPr lang="de-DE" sz="2000" dirty="0" err="1"/>
              <a:t>could</a:t>
            </a:r>
            <a:r>
              <a:rPr lang="de-DE" sz="2000" dirty="0"/>
              <a:t> </a:t>
            </a:r>
            <a:r>
              <a:rPr lang="de-DE" sz="2000" dirty="0" err="1"/>
              <a:t>you</a:t>
            </a:r>
            <a:r>
              <a:rPr lang="de-DE" sz="2000" dirty="0"/>
              <a:t> </a:t>
            </a:r>
            <a:r>
              <a:rPr lang="de-DE" sz="2000" dirty="0" err="1"/>
              <a:t>improve</a:t>
            </a:r>
            <a:r>
              <a:rPr lang="de-DE" sz="2000" dirty="0"/>
              <a:t>?&gt;</a:t>
            </a:r>
          </a:p>
        </p:txBody>
      </p:sp>
      <p:pic>
        <p:nvPicPr>
          <p:cNvPr id="6" name="Bildplatzhalter 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31" b="62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25810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620681" y="2492896"/>
            <a:ext cx="9023321" cy="1656184"/>
          </a:xfrm>
        </p:spPr>
        <p:txBody>
          <a:bodyPr/>
          <a:lstStyle/>
          <a:p>
            <a:pPr algn="r"/>
            <a:r>
              <a:rPr lang="de-DE" dirty="0"/>
              <a:t>Iteration Meeting</a:t>
            </a:r>
          </a:p>
          <a:p>
            <a:pPr algn="r"/>
            <a:r>
              <a:rPr lang="de-DE" dirty="0" err="1"/>
              <a:t>dd</a:t>
            </a:r>
            <a:r>
              <a:rPr lang="de-DE" dirty="0"/>
              <a:t>/</a:t>
            </a:r>
            <a:r>
              <a:rPr lang="de-DE" dirty="0" err="1"/>
              <a:t>month</a:t>
            </a:r>
            <a:r>
              <a:rPr lang="de-DE" dirty="0"/>
              <a:t>/</a:t>
            </a:r>
            <a:r>
              <a:rPr lang="de-DE" dirty="0" err="1"/>
              <a:t>yyyy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620681" y="872716"/>
            <a:ext cx="9023321" cy="573330"/>
          </a:xfrm>
        </p:spPr>
        <p:txBody>
          <a:bodyPr/>
          <a:lstStyle/>
          <a:p>
            <a:r>
              <a:rPr lang="de-DE" dirty="0"/>
              <a:t>Sprint </a:t>
            </a:r>
            <a:r>
              <a:rPr lang="de-DE" dirty="0" err="1"/>
              <a:t>Planning</a:t>
            </a:r>
            <a:endParaRPr lang="de-DE" dirty="0"/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620681" y="4293270"/>
            <a:ext cx="9023321" cy="1295970"/>
          </a:xfrm>
        </p:spPr>
        <p:txBody>
          <a:bodyPr/>
          <a:lstStyle/>
          <a:p>
            <a:pPr algn="r"/>
            <a:r>
              <a:rPr lang="de-DE" dirty="0"/>
              <a:t>&lt;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578789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Sprint </a:t>
            </a:r>
            <a:r>
              <a:rPr lang="de-DE" dirty="0" err="1"/>
              <a:t>Planning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606998" y="1265276"/>
            <a:ext cx="9469050" cy="4611997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000" dirty="0" err="1"/>
              <a:t>My</a:t>
            </a:r>
            <a:r>
              <a:rPr lang="de-DE" sz="2000" dirty="0"/>
              <a:t> </a:t>
            </a:r>
            <a:r>
              <a:rPr lang="de-DE" sz="2000" dirty="0" err="1"/>
              <a:t>upcoming</a:t>
            </a:r>
            <a:r>
              <a:rPr lang="de-DE" sz="2000" dirty="0"/>
              <a:t>/</a:t>
            </a:r>
            <a:r>
              <a:rPr lang="de-DE" sz="2000" dirty="0" err="1"/>
              <a:t>planned</a:t>
            </a:r>
            <a:r>
              <a:rPr lang="de-DE" sz="2000" dirty="0"/>
              <a:t> </a:t>
            </a:r>
            <a:r>
              <a:rPr lang="de-DE" sz="2000" dirty="0" err="1"/>
              <a:t>tasks</a:t>
            </a:r>
            <a:r>
              <a:rPr lang="de-DE" sz="2000" dirty="0"/>
              <a:t>: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de-DE" sz="1800" b="1" dirty="0"/>
              <a:t>MNE </a:t>
            </a:r>
            <a:r>
              <a:rPr lang="de-DE" sz="1800" b="1" dirty="0" err="1"/>
              <a:t>Lib</a:t>
            </a:r>
            <a:r>
              <a:rPr lang="de-DE" sz="1800" b="1" dirty="0"/>
              <a:t>:</a:t>
            </a:r>
          </a:p>
          <a:p>
            <a:pPr marL="1543050" lvl="2" indent="-342900">
              <a:buFont typeface="Wingdings" panose="05000000000000000000" pitchFamily="2" charset="2"/>
              <a:buChar char="§"/>
            </a:pPr>
            <a:r>
              <a:rPr lang="de-DE" dirty="0" err="1"/>
              <a:t>Improve</a:t>
            </a:r>
            <a:r>
              <a:rPr lang="de-DE" dirty="0"/>
              <a:t> HPI </a:t>
            </a:r>
            <a:r>
              <a:rPr lang="de-DE" dirty="0" err="1"/>
              <a:t>fitting</a:t>
            </a:r>
            <a:r>
              <a:rPr lang="de-DE" dirty="0"/>
              <a:t> </a:t>
            </a:r>
            <a:r>
              <a:rPr lang="de-DE" dirty="0" err="1"/>
              <a:t>routine</a:t>
            </a:r>
            <a:r>
              <a:rPr lang="de-DE" dirty="0"/>
              <a:t> (5d)</a:t>
            </a:r>
          </a:p>
          <a:p>
            <a:pPr marL="1543050" lvl="2" indent="-342900">
              <a:buFont typeface="Wingdings" panose="05000000000000000000" pitchFamily="2" charset="2"/>
              <a:buChar char="§"/>
            </a:pP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improved</a:t>
            </a:r>
            <a:r>
              <a:rPr lang="de-DE" dirty="0"/>
              <a:t> </a:t>
            </a:r>
            <a:r>
              <a:rPr lang="de-DE" dirty="0" err="1"/>
              <a:t>network</a:t>
            </a:r>
            <a:r>
              <a:rPr lang="de-DE" dirty="0"/>
              <a:t> </a:t>
            </a:r>
            <a:r>
              <a:rPr lang="de-DE" dirty="0" err="1"/>
              <a:t>visualization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shaders</a:t>
            </a:r>
            <a:r>
              <a:rPr lang="de-DE" dirty="0"/>
              <a:t> (5d)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de-DE" sz="1800" b="1" dirty="0"/>
              <a:t>MNE Scan:</a:t>
            </a:r>
          </a:p>
          <a:p>
            <a:pPr marL="1543050" lvl="2" indent="-342900">
              <a:buFont typeface="Wingdings" panose="05000000000000000000" pitchFamily="2" charset="2"/>
              <a:buChar char="§"/>
            </a:pPr>
            <a:r>
              <a:rPr lang="de-DE" dirty="0" err="1"/>
              <a:t>EEGoSports</a:t>
            </a:r>
            <a:r>
              <a:rPr lang="de-DE" dirty="0"/>
              <a:t> </a:t>
            </a:r>
            <a:r>
              <a:rPr lang="de-DE" dirty="0" err="1"/>
              <a:t>Buffer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(2.5d)</a:t>
            </a:r>
          </a:p>
          <a:p>
            <a:pPr marL="1543050" lvl="2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endParaRPr lang="de-DE" sz="22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2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200" i="1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200" i="1" dirty="0"/>
          </a:p>
        </p:txBody>
      </p:sp>
      <p:pic>
        <p:nvPicPr>
          <p:cNvPr id="6" name="Bildplatzhalter 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31" b="62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51453660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_BMTI_Uni_based">
  <a:themeElements>
    <a:clrScheme name="Leere Präsentation 13">
      <a:dk1>
        <a:srgbClr val="003359"/>
      </a:dk1>
      <a:lt1>
        <a:srgbClr val="FFFFFF"/>
      </a:lt1>
      <a:dk2>
        <a:srgbClr val="FF7900"/>
      </a:dk2>
      <a:lt2>
        <a:srgbClr val="808080"/>
      </a:lt2>
      <a:accent1>
        <a:srgbClr val="B4DCDC"/>
      </a:accent1>
      <a:accent2>
        <a:srgbClr val="FF7900"/>
      </a:accent2>
      <a:accent3>
        <a:srgbClr val="FFFFFF"/>
      </a:accent3>
      <a:accent4>
        <a:srgbClr val="002A4B"/>
      </a:accent4>
      <a:accent5>
        <a:srgbClr val="D6EBEB"/>
      </a:accent5>
      <a:accent6>
        <a:srgbClr val="E76D00"/>
      </a:accent6>
      <a:hlink>
        <a:srgbClr val="00747A"/>
      </a:hlink>
      <a:folHlink>
        <a:srgbClr val="78B6AB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3">
        <a:dk1>
          <a:srgbClr val="003359"/>
        </a:dk1>
        <a:lt1>
          <a:srgbClr val="FFFFFF"/>
        </a:lt1>
        <a:dk2>
          <a:srgbClr val="FF7900"/>
        </a:dk2>
        <a:lt2>
          <a:srgbClr val="808080"/>
        </a:lt2>
        <a:accent1>
          <a:srgbClr val="B4DCDC"/>
        </a:accent1>
        <a:accent2>
          <a:srgbClr val="FF7900"/>
        </a:accent2>
        <a:accent3>
          <a:srgbClr val="FFFFFF"/>
        </a:accent3>
        <a:accent4>
          <a:srgbClr val="002A4B"/>
        </a:accent4>
        <a:accent5>
          <a:srgbClr val="D6EBEB"/>
        </a:accent5>
        <a:accent6>
          <a:srgbClr val="E76D00"/>
        </a:accent6>
        <a:hlink>
          <a:srgbClr val="00747A"/>
        </a:hlink>
        <a:folHlink>
          <a:srgbClr val="78B6A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Design_Uni</Template>
  <TotalTime>0</TotalTime>
  <Pages>1</Pages>
  <Words>305</Words>
  <Application>Microsoft Office PowerPoint</Application>
  <PresentationFormat>35-mm-Dias</PresentationFormat>
  <Paragraphs>56</Paragraphs>
  <Slides>8</Slides>
  <Notes>5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6" baseType="lpstr">
      <vt:lpstr>ＭＳ Ｐゴシック</vt:lpstr>
      <vt:lpstr>Arial</vt:lpstr>
      <vt:lpstr>Helvetica</vt:lpstr>
      <vt:lpstr>Times New Roman</vt:lpstr>
      <vt:lpstr>Verdana</vt:lpstr>
      <vt:lpstr>Wingdings</vt:lpstr>
      <vt:lpstr>Design_BMTI_Uni_based</vt:lpstr>
      <vt:lpstr>CorelDRAW</vt:lpstr>
      <vt:lpstr>Sprint Review</vt:lpstr>
      <vt:lpstr>Sprint Review: MNE Scan</vt:lpstr>
      <vt:lpstr>Sprint Review: MNE Lib</vt:lpstr>
      <vt:lpstr>Sprint Review: MNE Lib</vt:lpstr>
      <vt:lpstr>Sprint Review: MNE Lib</vt:lpstr>
      <vt:lpstr>Sprint Review: Summary</vt:lpstr>
      <vt:lpstr>Sprint Planning</vt:lpstr>
      <vt:lpstr>Sprint Planning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Standardvorlage</dc:title>
  <dc:creator>MPI-CBS</dc:creator>
  <cp:lastModifiedBy>Lorenz Esch</cp:lastModifiedBy>
  <cp:revision>7162</cp:revision>
  <cp:lastPrinted>2001-07-02T09:23:34Z</cp:lastPrinted>
  <dcterms:created xsi:type="dcterms:W3CDTF">2010-12-09T05:34:45Z</dcterms:created>
  <dcterms:modified xsi:type="dcterms:W3CDTF">2017-01-23T14:26:29Z</dcterms:modified>
</cp:coreProperties>
</file>

<file path=docProps/thumbnail.jpeg>
</file>